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34"/>
  </p:notesMasterIdLst>
  <p:handoutMasterIdLst>
    <p:handoutMasterId r:id="rId35"/>
  </p:handoutMasterIdLst>
  <p:sldIdLst>
    <p:sldId id="326" r:id="rId4"/>
    <p:sldId id="380" r:id="rId5"/>
    <p:sldId id="682" r:id="rId6"/>
    <p:sldId id="550" r:id="rId7"/>
    <p:sldId id="553" r:id="rId8"/>
    <p:sldId id="709" r:id="rId9"/>
    <p:sldId id="744" r:id="rId10"/>
    <p:sldId id="745" r:id="rId11"/>
    <p:sldId id="722" r:id="rId12"/>
    <p:sldId id="746" r:id="rId13"/>
    <p:sldId id="721" r:id="rId14"/>
    <p:sldId id="723" r:id="rId15"/>
    <p:sldId id="562" r:id="rId16"/>
    <p:sldId id="563" r:id="rId17"/>
    <p:sldId id="725" r:id="rId18"/>
    <p:sldId id="754" r:id="rId19"/>
    <p:sldId id="747" r:id="rId20"/>
    <p:sldId id="726" r:id="rId21"/>
    <p:sldId id="753" r:id="rId22"/>
    <p:sldId id="572" r:id="rId23"/>
    <p:sldId id="724" r:id="rId24"/>
    <p:sldId id="755" r:id="rId25"/>
    <p:sldId id="586" r:id="rId26"/>
    <p:sldId id="756" r:id="rId27"/>
    <p:sldId id="741" r:id="rId28"/>
    <p:sldId id="757" r:id="rId29"/>
    <p:sldId id="758" r:id="rId30"/>
    <p:sldId id="618" r:id="rId31"/>
    <p:sldId id="743" r:id="rId32"/>
    <p:sldId id="74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2" autoAdjust="0"/>
    <p:restoredTop sz="86408" autoAdjust="0"/>
  </p:normalViewPr>
  <p:slideViewPr>
    <p:cSldViewPr snapToGrid="0" snapToObjects="1">
      <p:cViewPr varScale="1">
        <p:scale>
          <a:sx n="149" d="100"/>
          <a:sy n="149" d="100"/>
        </p:scale>
        <p:origin x="108" y="186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Relationship Id="rId4" Type="http://schemas.openxmlformats.org/officeDocument/2006/relationships/image" Target="../media/image3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wmf"/><Relationship Id="rId4" Type="http://schemas.openxmlformats.org/officeDocument/2006/relationships/image" Target="../media/image2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6214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9172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40432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2962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260127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609678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746965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40937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e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emf"/><Relationship Id="rId4" Type="http://schemas.openxmlformats.org/officeDocument/2006/relationships/image" Target="../media/image19.wmf"/><Relationship Id="rId9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35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34.wmf"/><Relationship Id="rId4" Type="http://schemas.openxmlformats.org/officeDocument/2006/relationships/image" Target="../media/image31.wmf"/><Relationship Id="rId9" Type="http://schemas.openxmlformats.org/officeDocument/2006/relationships/oleObject" Target="../embeddings/oleObject18.bin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39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23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8649" y="3487606"/>
            <a:ext cx="8268151" cy="2517681"/>
          </a:xfrm>
        </p:spPr>
        <p:txBody>
          <a:bodyPr>
            <a:normAutofit fontScale="92500"/>
          </a:bodyPr>
          <a:lstStyle/>
          <a:p>
            <a:r>
              <a:rPr lang="en-US" sz="2800" b="1" dirty="0" smtClean="0"/>
              <a:t>Lecture 3</a:t>
            </a:r>
          </a:p>
          <a:p>
            <a:r>
              <a:rPr lang="en-US" sz="2800" b="1" dirty="0" smtClean="0"/>
              <a:t>Mixed effects models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(Acknowledgements: André Punt, </a:t>
            </a:r>
            <a:r>
              <a:rPr lang="en-US" sz="2500" dirty="0" err="1" smtClean="0"/>
              <a:t>Arni</a:t>
            </a:r>
            <a:r>
              <a:rPr lang="en-US" sz="2500" dirty="0" smtClean="0"/>
              <a:t> Magnusson, Jim Thorson)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15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linear mixed effects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904446"/>
              </p:ext>
            </p:extLst>
          </p:nvPr>
        </p:nvGraphicFramePr>
        <p:xfrm>
          <a:off x="6216565" y="5119686"/>
          <a:ext cx="2470235" cy="567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3" name="Equation" r:id="rId4" imgW="939600" imgH="215640" progId="Equation.3">
                  <p:embed/>
                </p:oleObj>
              </mc:Choice>
              <mc:Fallback>
                <p:oleObj name="Equation" r:id="rId4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6565" y="5119686"/>
                        <a:ext cx="2470235" cy="567265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4353539"/>
              </p:ext>
            </p:extLst>
          </p:nvPr>
        </p:nvGraphicFramePr>
        <p:xfrm>
          <a:off x="5529262" y="5815541"/>
          <a:ext cx="34877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4" name="Equation" r:id="rId6" imgW="1498600" imgH="215900" progId="Equation.3">
                  <p:embed/>
                </p:oleObj>
              </mc:Choice>
              <mc:Fallback>
                <p:oleObj name="Equation" r:id="rId6" imgW="14986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9262" y="5815541"/>
                        <a:ext cx="34877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457200" y="4806583"/>
            <a:ext cx="48736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These estimates are similar to the linear model with separate “stream effects” (but would not be if this was an unbalanced design).</a:t>
            </a:r>
          </a:p>
        </p:txBody>
      </p:sp>
    </p:spTree>
    <p:extLst>
      <p:ext uri="{BB962C8B-B14F-4D97-AF65-F5344CB8AC3E}">
        <p14:creationId xmlns:p14="http://schemas.microsoft.com/office/powerpoint/2010/main" val="201351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Mixed </a:t>
            </a:r>
            <a:r>
              <a:rPr lang="en-US" dirty="0"/>
              <a:t>Effects Model (Some </a:t>
            </a:r>
            <a:r>
              <a:rPr lang="en-US" dirty="0" smtClean="0"/>
              <a:t>notes)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Residuals </a:t>
            </a:r>
            <a:r>
              <a:rPr lang="en-US" dirty="0"/>
              <a:t>are assumed to be independent, normally distributed random variables with constant variance.</a:t>
            </a:r>
          </a:p>
          <a:p>
            <a:r>
              <a:rPr lang="en-US" dirty="0" smtClean="0"/>
              <a:t>Random </a:t>
            </a:r>
            <a:r>
              <a:rPr lang="en-US" dirty="0"/>
              <a:t>effects are assumed to be normally distributed.</a:t>
            </a:r>
          </a:p>
          <a:p>
            <a:r>
              <a:rPr lang="en-US" dirty="0"/>
              <a:t>This only works if the streams have been selected at random from the population of streams.</a:t>
            </a:r>
          </a:p>
          <a:p>
            <a:r>
              <a:rPr lang="en-US" dirty="0"/>
              <a:t>Mixed effects models are also called hierarchical models.</a:t>
            </a:r>
          </a:p>
          <a:p>
            <a:r>
              <a:rPr lang="en-US" dirty="0" smtClean="0"/>
              <a:t>This model has 3 parameters </a:t>
            </a:r>
            <a:r>
              <a:rPr lang="en-US" dirty="0"/>
              <a:t>(β, </a:t>
            </a:r>
            <a:r>
              <a:rPr lang="el-GR" i="1" dirty="0" smtClean="0"/>
              <a:t>σ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l-GR" i="1" dirty="0" smtClean="0"/>
              <a:t>σ</a:t>
            </a:r>
            <a:r>
              <a:rPr lang="en-US" i="1" baseline="-25000" dirty="0" smtClean="0"/>
              <a:t>b</a:t>
            </a:r>
            <a:r>
              <a:rPr lang="en-US" dirty="0" smtClean="0"/>
              <a:t>).</a:t>
            </a:r>
          </a:p>
          <a:p>
            <a:r>
              <a:rPr lang="en-US" dirty="0" smtClean="0"/>
              <a:t>There </a:t>
            </a:r>
            <a:r>
              <a:rPr lang="en-US" dirty="0"/>
              <a:t>are ways to estimate the random effects (we will often be interested in their values)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979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83923"/>
            <a:ext cx="8686801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Estimation of mixed effects models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Maximum Likelihood Estimation (MLE)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	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is the vector of fixed effects parameters.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are the parameters controlling the distribution 	for 	the random effects.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We </a:t>
            </a:r>
            <a:r>
              <a:rPr lang="en-US" sz="2800" b="1" dirty="0" smtClean="0"/>
              <a:t>integrate</a:t>
            </a:r>
            <a:r>
              <a:rPr lang="en-US" sz="2800" dirty="0" smtClean="0"/>
              <a:t> across the random effects.</a:t>
            </a:r>
          </a:p>
          <a:p>
            <a:pPr marL="0" indent="0">
              <a:buNone/>
            </a:pPr>
            <a:r>
              <a:rPr lang="en-US" sz="2800" dirty="0" smtClean="0"/>
              <a:t>Effectively weight the probability of the observations given values for random effects by the probability of those values.</a:t>
            </a:r>
          </a:p>
          <a:p>
            <a:pPr marL="0" indent="0">
              <a:buNone/>
            </a:pPr>
            <a:r>
              <a:rPr lang="en-US" sz="2800" dirty="0" smtClean="0"/>
              <a:t>In the linear case, closed form solutions exist. For nonlinear models, evaluate numerically or use approximations.</a:t>
            </a: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3967903"/>
              </p:ext>
            </p:extLst>
          </p:nvPr>
        </p:nvGraphicFramePr>
        <p:xfrm>
          <a:off x="1676400" y="1698891"/>
          <a:ext cx="4369300" cy="590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7" name="Equation" r:id="rId3" imgW="3479760" imgH="469800" progId="Equation.3">
                  <p:embed/>
                </p:oleObj>
              </mc:Choice>
              <mc:Fallback>
                <p:oleObj name="Equation" r:id="rId3" imgW="34797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98891"/>
                        <a:ext cx="4369300" cy="5900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4215482"/>
              </p:ext>
            </p:extLst>
          </p:nvPr>
        </p:nvGraphicFramePr>
        <p:xfrm>
          <a:off x="1347788" y="3778250"/>
          <a:ext cx="5740400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8" name="Equation" r:id="rId5" imgW="4241800" imgH="673100" progId="Equation.3">
                  <p:embed/>
                </p:oleObj>
              </mc:Choice>
              <mc:Fallback>
                <p:oleObj name="Equation" r:id="rId5" imgW="42418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7788" y="3778250"/>
                        <a:ext cx="5740400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802129"/>
              </p:ext>
            </p:extLst>
          </p:nvPr>
        </p:nvGraphicFramePr>
        <p:xfrm>
          <a:off x="601557" y="2562481"/>
          <a:ext cx="221788" cy="3049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9" name="Equation" r:id="rId7" imgW="203200" imgH="279400" progId="Equation.3">
                  <p:embed/>
                </p:oleObj>
              </mc:Choice>
              <mc:Fallback>
                <p:oleObj name="Equation" r:id="rId7" imgW="2032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1557" y="2562481"/>
                        <a:ext cx="221788" cy="3049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5770073"/>
              </p:ext>
            </p:extLst>
          </p:nvPr>
        </p:nvGraphicFramePr>
        <p:xfrm>
          <a:off x="573648" y="3028347"/>
          <a:ext cx="288248" cy="30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0" name="Equation" r:id="rId9" imgW="203200" imgH="215900" progId="Equation.3">
                  <p:embed/>
                </p:oleObj>
              </mc:Choice>
              <mc:Fallback>
                <p:oleObj name="Equation" r:id="rId9" imgW="2032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3648" y="3028347"/>
                        <a:ext cx="288248" cy="306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92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Estimating using R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 err="1" smtClean="0"/>
              <a:t>lme</a:t>
            </a:r>
            <a:r>
              <a:rPr lang="en-US" altLang="en-US" sz="2800" dirty="0" smtClean="0"/>
              <a:t>() in  package </a:t>
            </a:r>
            <a:r>
              <a:rPr lang="en-US" altLang="en-US" sz="2800" dirty="0" err="1" smtClean="0"/>
              <a:t>nlme</a:t>
            </a:r>
            <a:r>
              <a:rPr lang="en-US" altLang="en-US" sz="2800" dirty="0" smtClean="0"/>
              <a:t>, </a:t>
            </a:r>
            <a:r>
              <a:rPr lang="en-US" altLang="en-US" sz="2800" dirty="0" err="1" smtClean="0"/>
              <a:t>lmer</a:t>
            </a:r>
            <a:r>
              <a:rPr lang="en-US" altLang="en-US" sz="2800" dirty="0" smtClean="0"/>
              <a:t>() in lme4.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err="1" smtClean="0"/>
              <a:t>nlme</a:t>
            </a:r>
            <a:r>
              <a:rPr lang="en-US" altLang="en-US" sz="2800" dirty="0" smtClean="0"/>
              <a:t>() used to fit nonlinear models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 smtClean="0"/>
              <a:t>The call to </a:t>
            </a:r>
            <a:r>
              <a:rPr lang="en-US" altLang="en-US" sz="2800" dirty="0" err="1" smtClean="0"/>
              <a:t>lme</a:t>
            </a:r>
            <a:r>
              <a:rPr lang="en-US" altLang="en-US" sz="2800" dirty="0" smtClean="0"/>
              <a:t>() first gives the fixed effects (the intercept in this case), and then the random component of the model. 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0515"/>
            <a:ext cx="91440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9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 eaLnBrk="1" hangingPunct="1"/>
            <a:r>
              <a:rPr lang="en-US" altLang="en-US" dirty="0" smtClean="0"/>
              <a:t>?</a:t>
            </a:r>
            <a:r>
              <a:rPr lang="en-US" altLang="en-US" dirty="0" err="1" smtClean="0"/>
              <a:t>lme</a:t>
            </a:r>
            <a:endParaRPr lang="en-US" altLang="en-US" dirty="0" smtClean="0"/>
          </a:p>
        </p:txBody>
      </p:sp>
      <p:pic>
        <p:nvPicPr>
          <p:cNvPr id="2" name="Picture 1" descr="Screen Shot 2015-09-13 at 11.10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45" y="0"/>
            <a:ext cx="6758564" cy="685100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5972731" y="2470345"/>
            <a:ext cx="683794" cy="265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796075" y="1953946"/>
            <a:ext cx="18907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Fit using ML or restricted maximum likelihood (REML). REML more robust but more gnarly equations.</a:t>
            </a: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() output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3344"/>
            <a:ext cx="6659839" cy="576695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2972411" y="2805308"/>
            <a:ext cx="2163022" cy="893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032437" y="3850940"/>
            <a:ext cx="1102996" cy="1965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16848" y="2620642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</a:t>
            </a:r>
            <a:r>
              <a:rPr lang="en-US" dirty="0" smtClean="0">
                <a:solidFill>
                  <a:schemeClr val="accent2"/>
                </a:solidFill>
              </a:rPr>
              <a:t>mong stream variation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16848" y="3894914"/>
            <a:ext cx="249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within stream variation</a:t>
            </a:r>
            <a:endParaRPr lang="en-US" dirty="0">
              <a:solidFill>
                <a:srgbClr val="C0504D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028231" y="4954648"/>
            <a:ext cx="4423728" cy="6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51959" y="5483736"/>
            <a:ext cx="141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</a:rPr>
              <a:t>fixed effects</a:t>
            </a:r>
            <a:endParaRPr lang="en-US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of the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Always plot your </a:t>
            </a:r>
            <a:r>
              <a:rPr lang="en-US" dirty="0" smtClean="0"/>
              <a:t>data and results!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96548"/>
            <a:ext cx="640080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97872"/>
            <a:ext cx="521017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0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residuals, etc.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19" y="1005840"/>
            <a:ext cx="8193024" cy="58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 selection with both fixed and random effects (</a:t>
            </a:r>
            <a:r>
              <a:rPr lang="en-US" dirty="0" err="1" smtClean="0"/>
              <a:t>Zuur</a:t>
            </a:r>
            <a:r>
              <a:rPr lang="en-US" dirty="0" smtClean="0"/>
              <a:t> et al. 2009)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Set </a:t>
            </a:r>
            <a:r>
              <a:rPr lang="en-US" dirty="0"/>
              <a:t>the fixed effects based on “as many explanatory variables as possible”.</a:t>
            </a:r>
          </a:p>
          <a:p>
            <a:r>
              <a:rPr lang="en-US" dirty="0"/>
              <a:t>Select a random effects structure using AIC (using REML).</a:t>
            </a:r>
          </a:p>
          <a:p>
            <a:r>
              <a:rPr lang="en-US" dirty="0"/>
              <a:t>Fix the random effects structure and compare fixed effects options (using ML estimation). [Likelihood tests do not work with REML]</a:t>
            </a:r>
          </a:p>
          <a:p>
            <a:r>
              <a:rPr lang="en-US" dirty="0"/>
              <a:t>Compute the final model using REML.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7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Weight-length relationships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Recall the weight-length example</a:t>
            </a:r>
          </a:p>
          <a:p>
            <a:pPr lvl="1"/>
            <a:r>
              <a:rPr lang="en-US" sz="2400" dirty="0" smtClean="0"/>
              <a:t>Select 10 individual fish at random and measure their lengths and weights as they grow.  </a:t>
            </a:r>
          </a:p>
          <a:p>
            <a:endParaRPr lang="en-US" sz="2800" dirty="0" smtClean="0"/>
          </a:p>
          <a:p>
            <a:r>
              <a:rPr lang="en-US" sz="2800" dirty="0" smtClean="0"/>
              <a:t>We are interested in whether </a:t>
            </a:r>
            <a:r>
              <a:rPr lang="en-US" sz="2800" i="1" dirty="0" smtClean="0"/>
              <a:t>a</a:t>
            </a:r>
            <a:r>
              <a:rPr lang="en-US" sz="2800" dirty="0" smtClean="0"/>
              <a:t> or </a:t>
            </a:r>
            <a:r>
              <a:rPr lang="en-US" sz="2800" i="1" dirty="0" smtClean="0"/>
              <a:t>b </a:t>
            </a:r>
            <a:r>
              <a:rPr lang="en-US" sz="2800" dirty="0" smtClean="0"/>
              <a:t>differ among individuals.</a:t>
            </a:r>
            <a:endParaRPr lang="en-US" sz="28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00720"/>
              </p:ext>
            </p:extLst>
          </p:nvPr>
        </p:nvGraphicFramePr>
        <p:xfrm>
          <a:off x="1922065" y="2369410"/>
          <a:ext cx="5105400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41" name="Equation" r:id="rId3" imgW="2247900" imgH="241300" progId="Equation.3">
                  <p:embed/>
                </p:oleObj>
              </mc:Choice>
              <mc:Fallback>
                <p:oleObj name="Equation" r:id="rId3" imgW="2247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065" y="2369410"/>
                        <a:ext cx="5105400" cy="547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5773"/>
            <a:ext cx="9144000" cy="310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8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of linear models</a:t>
            </a:r>
            <a:endParaRPr lang="en-US" dirty="0"/>
          </a:p>
          <a:p>
            <a:r>
              <a:rPr lang="en-US" dirty="0" smtClean="0"/>
              <a:t>Introduction to mixed effects models</a:t>
            </a:r>
          </a:p>
          <a:p>
            <a:r>
              <a:rPr lang="en-US" dirty="0" smtClean="0"/>
              <a:t>Parameter estimation for mixed effects models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Lab exercise/assignment</a:t>
            </a:r>
          </a:p>
          <a:p>
            <a:r>
              <a:rPr lang="en-US" dirty="0"/>
              <a:t>Fitting mixed effects models in R and ADMB</a:t>
            </a:r>
          </a:p>
          <a:p>
            <a:r>
              <a:rPr lang="en-US" dirty="0" smtClean="0"/>
              <a:t>Stock-recruitment meta-analysis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Tricks and Traps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If you use REML estimation, you can only compare models with the same fixed-effects structure.</a:t>
            </a:r>
          </a:p>
          <a:p>
            <a:pPr eaLnBrk="1" hangingPunct="1"/>
            <a:r>
              <a:rPr lang="en-US" altLang="en-US" dirty="0" smtClean="0"/>
              <a:t>The standard output does not provide:</a:t>
            </a:r>
          </a:p>
          <a:p>
            <a:pPr lvl="1" eaLnBrk="1" hangingPunct="1"/>
            <a:r>
              <a:rPr lang="en-US" altLang="en-US" dirty="0" smtClean="0"/>
              <a:t>the “best estimates” of the random effects - use </a:t>
            </a:r>
            <a:r>
              <a:rPr lang="en-US" altLang="en-US" i="1" dirty="0" err="1" smtClean="0"/>
              <a:t>coef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lmout</a:t>
            </a:r>
            <a:r>
              <a:rPr lang="en-US" altLang="en-US" i="1" dirty="0" smtClean="0"/>
              <a:t>) </a:t>
            </a:r>
            <a:r>
              <a:rPr lang="en-US" altLang="en-US" dirty="0" smtClean="0"/>
              <a:t>or</a:t>
            </a:r>
            <a:r>
              <a:rPr lang="en-US" altLang="en-US" i="1" dirty="0" smtClean="0"/>
              <a:t> </a:t>
            </a:r>
            <a:r>
              <a:rPr lang="en-US" altLang="en-US" i="1" dirty="0" err="1" smtClean="0"/>
              <a:t>ranef</a:t>
            </a:r>
            <a:r>
              <a:rPr lang="en-US" altLang="en-US" i="1" dirty="0" smtClean="0"/>
              <a:t>(</a:t>
            </a:r>
            <a:r>
              <a:rPr lang="en-US" altLang="en-US" i="1" dirty="0" err="1" smtClean="0"/>
              <a:t>lmout</a:t>
            </a:r>
            <a:r>
              <a:rPr lang="en-US" altLang="en-US" i="1" dirty="0" smtClean="0"/>
              <a:t>)</a:t>
            </a:r>
            <a:r>
              <a:rPr lang="en-US" altLang="en-US" dirty="0" smtClean="0"/>
              <a:t> to find them.</a:t>
            </a:r>
          </a:p>
          <a:p>
            <a:pPr lvl="1" eaLnBrk="1" hangingPunct="1"/>
            <a:r>
              <a:rPr lang="en-US" altLang="en-US" dirty="0" smtClean="0"/>
              <a:t>the confidence intervals for the variance parameters – use </a:t>
            </a:r>
            <a:r>
              <a:rPr lang="en-US" altLang="en-US" i="1" dirty="0" smtClean="0"/>
              <a:t>intervals(</a:t>
            </a:r>
            <a:r>
              <a:rPr lang="en-US" altLang="en-US" i="1" dirty="0" err="1" smtClean="0"/>
              <a:t>lmout</a:t>
            </a:r>
            <a:r>
              <a:rPr lang="en-US" altLang="en-US" i="1" dirty="0" smtClean="0"/>
              <a:t>, 0.95)</a:t>
            </a:r>
          </a:p>
          <a:p>
            <a:pPr lvl="1" eaLnBrk="1" hangingPunct="1"/>
            <a:endParaRPr lang="en-US" altLang="en-US" dirty="0" smtClean="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031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Random effects in ADMB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38857" y="933222"/>
            <a:ext cx="4462104" cy="5588417"/>
          </a:xfrm>
        </p:spPr>
        <p:txBody>
          <a:bodyPr>
            <a:normAutofit/>
          </a:bodyPr>
          <a:lstStyle/>
          <a:p>
            <a:pPr>
              <a:buClrTx/>
              <a:buFontTx/>
              <a:buNone/>
            </a:pPr>
            <a:r>
              <a:rPr lang="en-US" altLang="en-US" sz="2400" dirty="0" err="1"/>
              <a:t>random_effects_vector</a:t>
            </a:r>
            <a:endParaRPr lang="en-US" altLang="en-US" sz="2400" dirty="0"/>
          </a:p>
          <a:p>
            <a:pPr>
              <a:buClrTx/>
              <a:buFontTx/>
              <a:buNone/>
            </a:pPr>
            <a:r>
              <a:rPr lang="en-US" altLang="en-US" sz="2400" dirty="0" err="1" smtClean="0"/>
              <a:t>random_effects_matrix</a:t>
            </a:r>
            <a:endParaRPr lang="en-US" altLang="en-US" sz="2400" dirty="0" smtClean="0"/>
          </a:p>
          <a:p>
            <a:pPr>
              <a:buClrTx/>
              <a:buFontTx/>
              <a:buNone/>
            </a:pPr>
            <a:endParaRPr lang="en-US" altLang="en-US" sz="2800" dirty="0"/>
          </a:p>
          <a:p>
            <a:pPr>
              <a:buClrTx/>
              <a:buFontTx/>
              <a:buNone/>
            </a:pPr>
            <a:r>
              <a:rPr lang="en-US" altLang="en-US" sz="2000" dirty="0" smtClean="0"/>
              <a:t>Phases, this means this parameter will not be estimated until phase 2.</a:t>
            </a:r>
          </a:p>
          <a:p>
            <a:pPr>
              <a:buClrTx/>
              <a:buFontTx/>
              <a:buNone/>
            </a:pPr>
            <a:r>
              <a:rPr lang="en-US" altLang="en-US" sz="2000" dirty="0" smtClean="0"/>
              <a:t>(Use a negative phase to turn off estimation for a parameter).</a:t>
            </a:r>
          </a:p>
          <a:p>
            <a:pPr>
              <a:buClrTx/>
              <a:buFontTx/>
              <a:buNone/>
            </a:pPr>
            <a:endParaRPr lang="en-US" altLang="en-US" sz="2000" dirty="0" smtClean="0"/>
          </a:p>
          <a:p>
            <a:pPr>
              <a:buClrTx/>
              <a:buFontTx/>
              <a:buNone/>
            </a:pPr>
            <a:r>
              <a:rPr lang="en-US" altLang="en-US" sz="2000" dirty="0" smtClean="0"/>
              <a:t>Specify distribution for random effects Note here I have made these </a:t>
            </a:r>
            <a:r>
              <a:rPr lang="en-US" altLang="en-US" sz="2000" i="1" dirty="0" smtClean="0"/>
              <a:t>N</a:t>
            </a:r>
            <a:r>
              <a:rPr lang="en-US" altLang="en-US" sz="2000" dirty="0" smtClean="0"/>
              <a:t>(0,1) variables.</a:t>
            </a:r>
          </a:p>
          <a:p>
            <a:pPr>
              <a:buClrTx/>
              <a:buFontTx/>
              <a:buNone/>
            </a:pPr>
            <a:endParaRPr lang="en-US" altLang="en-US" sz="2800" dirty="0" smtClean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47875" y="183923"/>
            <a:ext cx="8585626" cy="7017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ndata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nstream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init_ivector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streams(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1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,ndata);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y(1,ndata);</a:t>
            </a:r>
            <a:endParaRPr lang="en-AU" altLang="en-US" sz="1800" dirty="0" smtClean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  </a:t>
            </a:r>
            <a:endParaRPr lang="en-AU" altLang="en-US" sz="1800" dirty="0" smtClean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 smtClean="0">
                <a:latin typeface="Courier"/>
                <a:ea typeface="MS Mincho" panose="02020609040205080304" pitchFamily="49" charset="-128"/>
                <a:cs typeface="Courier"/>
              </a:rPr>
              <a:t> </a:t>
            </a:r>
            <a:r>
              <a:rPr lang="en-AU" altLang="en-US" sz="1800" dirty="0" smtClean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endParaRPr lang="en-AU" alt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ln_beta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 smtClean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ln_sigma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ln_sigma_b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(2);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random_effects_vector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b(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1,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nstream,2)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/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/ distribution for the random effects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+=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0.5*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(b);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// normal likelihood function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mfexp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ln_beta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 +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mfexp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ln_sigma_b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)*b(streams);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+=</a:t>
            </a:r>
            <a:r>
              <a:rPr lang="en-AU" altLang="en-US" sz="18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ndata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*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ln_sigma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+ </a:t>
            </a:r>
            <a:r>
              <a:rPr lang="en-AU" altLang="en-US" sz="1800" dirty="0" smtClean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)/square(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mfexp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ln_sigma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endParaRPr lang="en-AU" altLang="en-US" sz="1800" dirty="0" smtClean="0">
              <a:solidFill>
                <a:srgbClr val="D32128"/>
              </a:solidFill>
              <a:latin typeface="Courier"/>
              <a:ea typeface="MS Mincho" panose="02020609040205080304" pitchFamily="49" charset="-128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REPORT_SECTION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“b”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mfexp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ln_sigma_b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)*b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" name="Left Arrow 5"/>
          <p:cNvSpPr/>
          <p:nvPr/>
        </p:nvSpPr>
        <p:spPr>
          <a:xfrm>
            <a:off x="3237555" y="2651782"/>
            <a:ext cx="1088490" cy="37683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3251510" y="4633643"/>
            <a:ext cx="1482717" cy="29309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the linear mixed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b="1" dirty="0"/>
              <a:t>A non-linear relationship between the response variable and the </a:t>
            </a:r>
            <a:r>
              <a:rPr lang="en-US" altLang="en-US" b="1" dirty="0" smtClean="0"/>
              <a:t>covariates</a:t>
            </a:r>
            <a:r>
              <a:rPr lang="en-US" altLang="en-US" b="1" dirty="0"/>
              <a:t>: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dirty="0" smtClean="0"/>
              <a:t>A </a:t>
            </a:r>
            <a:r>
              <a:rPr lang="en-US" altLang="en-US" dirty="0"/>
              <a:t>non-normal distribution for the random effects.</a:t>
            </a:r>
          </a:p>
          <a:p>
            <a:pPr marL="533400" indent="-533400">
              <a:buFont typeface="Wingdings" panose="05000000000000000000" pitchFamily="2" charset="2"/>
              <a:buAutoNum type="arabicPeriod"/>
            </a:pPr>
            <a:r>
              <a:rPr lang="en-US" altLang="en-US" dirty="0"/>
              <a:t>A non-normal distribution for the within-group variability.</a:t>
            </a:r>
          </a:p>
          <a:p>
            <a:endParaRPr lang="en-US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044267"/>
              </p:ext>
            </p:extLst>
          </p:nvPr>
        </p:nvGraphicFramePr>
        <p:xfrm>
          <a:off x="988219" y="2370061"/>
          <a:ext cx="246538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0" name="Equation" r:id="rId3" imgW="977900" imgH="228600" progId="Equation.DSMT4">
                  <p:embed/>
                </p:oleObj>
              </mc:Choice>
              <mc:Fallback>
                <p:oleObj name="Equation" r:id="rId3" imgW="9779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2370061"/>
                        <a:ext cx="246538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158022"/>
              </p:ext>
            </p:extLst>
          </p:nvPr>
        </p:nvGraphicFramePr>
        <p:xfrm>
          <a:off x="3933825" y="2316633"/>
          <a:ext cx="20288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1" name="Equation" r:id="rId5" imgW="812447" imgH="215806" progId="Equation.DSMT4">
                  <p:embed/>
                </p:oleObj>
              </mc:Choice>
              <mc:Fallback>
                <p:oleObj name="Equation" r:id="rId5" imgW="812447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316633"/>
                        <a:ext cx="2028825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506856"/>
              </p:ext>
            </p:extLst>
          </p:nvPr>
        </p:nvGraphicFramePr>
        <p:xfrm>
          <a:off x="988219" y="3157779"/>
          <a:ext cx="26971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2" name="Equation" r:id="rId7" imgW="1079032" imgH="215806" progId="Equation.DSMT4">
                  <p:embed/>
                </p:oleObj>
              </mc:Choice>
              <mc:Fallback>
                <p:oleObj name="Equation" r:id="rId7" imgW="1079032" imgH="21580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219" y="3157779"/>
                        <a:ext cx="26971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221832"/>
              </p:ext>
            </p:extLst>
          </p:nvPr>
        </p:nvGraphicFramePr>
        <p:xfrm>
          <a:off x="3991200" y="3168718"/>
          <a:ext cx="1746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3" name="Equation" r:id="rId9" imgW="698500" imgH="190500" progId="Equation.DSMT4">
                  <p:embed/>
                </p:oleObj>
              </mc:Choice>
              <mc:Fallback>
                <p:oleObj name="Equation" r:id="rId9" imgW="698500" imgH="1905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1200" y="3168718"/>
                        <a:ext cx="1746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2262906"/>
              </p:ext>
            </p:extLst>
          </p:nvPr>
        </p:nvGraphicFramePr>
        <p:xfrm>
          <a:off x="6500415" y="2946324"/>
          <a:ext cx="1617663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4" name="Equation" r:id="rId11" imgW="761669" imgH="190417" progId="Equation.DSMT4">
                  <p:embed/>
                </p:oleObj>
              </mc:Choice>
              <mc:Fallback>
                <p:oleObj name="Equation" r:id="rId11" imgW="761669" imgH="190417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0415" y="2946324"/>
                        <a:ext cx="1617663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802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83923"/>
            <a:ext cx="8398565" cy="68835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Non-linear Mixed Effects Models</a:t>
            </a:r>
            <a:endParaRPr lang="en-US" altLang="en-US" sz="3200" dirty="0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Modeling age and length data for animals that are measured multiple times.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b="1" dirty="0" smtClean="0"/>
              <a:t>A meta-analysis for the parameters of the stock-recruitment relationship for many stocks.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A surplus production model with process and observation error**.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An age-structured population dynamics model with recruitment variability (Stock Synthesis)**.</a:t>
            </a:r>
          </a:p>
          <a:p>
            <a:pPr marL="533400" indent="-533400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dirty="0" smtClean="0"/>
              <a:t>**	These can be dealt with more straightforwardly by adopting a Bayesian rather a classical estimation framework.</a:t>
            </a:r>
          </a:p>
        </p:txBody>
      </p:sp>
    </p:spTree>
    <p:extLst>
      <p:ext uri="{BB962C8B-B14F-4D97-AF65-F5344CB8AC3E}">
        <p14:creationId xmlns:p14="http://schemas.microsoft.com/office/powerpoint/2010/main" val="25167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Fitting non-linear mixed effects </a:t>
            </a:r>
            <a:r>
              <a:rPr lang="en-US" altLang="en-US" dirty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altLang="en-US" sz="2600" dirty="0"/>
              <a:t>R can be used to fit non-linear mixed effects models (function </a:t>
            </a:r>
            <a:r>
              <a:rPr lang="en-US" altLang="en-US" sz="2600" dirty="0" err="1" smtClean="0"/>
              <a:t>nlme</a:t>
            </a:r>
            <a:r>
              <a:rPr lang="en-US" altLang="en-US" sz="2600" dirty="0" smtClean="0"/>
              <a:t>).</a:t>
            </a:r>
            <a:endParaRPr lang="en-US" altLang="en-US" sz="2600" dirty="0"/>
          </a:p>
          <a:p>
            <a:pPr>
              <a:lnSpc>
                <a:spcPct val="80000"/>
              </a:lnSpc>
            </a:pPr>
            <a:r>
              <a:rPr lang="en-US" altLang="en-US" sz="2600" dirty="0"/>
              <a:t>To fit non-linear mixed effects models using ADMB </a:t>
            </a:r>
            <a:r>
              <a:rPr lang="en-US" altLang="en-US" sz="2600" dirty="0" smtClean="0"/>
              <a:t>or </a:t>
            </a:r>
            <a:r>
              <a:rPr lang="en-US" altLang="en-US" sz="2600" dirty="0"/>
              <a:t>EXCEL you need to evaluate the </a:t>
            </a:r>
            <a:r>
              <a:rPr lang="en-US" altLang="en-US" sz="2600" dirty="0" smtClean="0"/>
              <a:t>integral numerically, or apply </a:t>
            </a:r>
            <a:r>
              <a:rPr lang="en-US" altLang="en-US" sz="2600" dirty="0"/>
              <a:t>a method such as the Laplace </a:t>
            </a:r>
            <a:r>
              <a:rPr lang="en-US" altLang="en-US" sz="2600" dirty="0" smtClean="0"/>
              <a:t>approximation. </a:t>
            </a:r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    </a:t>
            </a:r>
            <a:r>
              <a:rPr lang="en-US" sz="2800" dirty="0" smtClean="0"/>
              <a:t>is </a:t>
            </a:r>
            <a:r>
              <a:rPr lang="en-US" sz="2800" dirty="0"/>
              <a:t>the value of </a:t>
            </a:r>
            <a:r>
              <a:rPr lang="en-US" sz="2800" i="1" dirty="0"/>
              <a:t>ε</a:t>
            </a:r>
            <a:r>
              <a:rPr lang="en-US" sz="2800" dirty="0"/>
              <a:t> obtained by </a:t>
            </a:r>
            <a:r>
              <a:rPr lang="en-US" sz="2800" dirty="0" smtClean="0"/>
              <a:t>maximizing</a:t>
            </a:r>
            <a:br>
              <a:rPr lang="en-US" sz="2800" dirty="0" smtClean="0"/>
            </a:br>
            <a:r>
              <a:rPr lang="en-US" sz="2800" dirty="0" smtClean="0"/>
              <a:t>given </a:t>
            </a:r>
            <a:r>
              <a:rPr lang="en-US" sz="2800" dirty="0"/>
              <a:t>fixed values of θ and </a:t>
            </a:r>
            <a:r>
              <a:rPr lang="en-US" sz="2800" i="1" dirty="0"/>
              <a:t>τ</a:t>
            </a:r>
            <a:r>
              <a:rPr lang="en-US" sz="2800" dirty="0"/>
              <a:t>, and   </a:t>
            </a:r>
            <a:r>
              <a:rPr lang="en-US" sz="2800" dirty="0" smtClean="0"/>
              <a:t>                    is </a:t>
            </a:r>
            <a:r>
              <a:rPr lang="en-US" sz="2800" dirty="0"/>
              <a:t>the determinant of the matrix of second </a:t>
            </a:r>
            <a:r>
              <a:rPr lang="en-US" sz="2800" dirty="0" smtClean="0"/>
              <a:t>derivatives.</a:t>
            </a:r>
          </a:p>
          <a:p>
            <a:pPr>
              <a:lnSpc>
                <a:spcPct val="80000"/>
              </a:lnSpc>
            </a:pPr>
            <a:endParaRPr lang="en-US" sz="2800" dirty="0" smtClean="0"/>
          </a:p>
          <a:p>
            <a:pPr>
              <a:lnSpc>
                <a:spcPct val="80000"/>
              </a:lnSpc>
            </a:pPr>
            <a:r>
              <a:rPr lang="en-US" sz="2800" dirty="0" smtClean="0"/>
              <a:t>This </a:t>
            </a:r>
            <a:r>
              <a:rPr lang="en-US" sz="2800" dirty="0"/>
              <a:t>approximation is exact </a:t>
            </a:r>
            <a:r>
              <a:rPr lang="en-US" sz="2800" dirty="0" smtClean="0"/>
              <a:t>when </a:t>
            </a:r>
            <a:r>
              <a:rPr lang="en-US" sz="2800" dirty="0"/>
              <a:t>the distribution of random effects (given </a:t>
            </a:r>
            <a:r>
              <a:rPr lang="en-US" sz="2800" dirty="0" smtClean="0"/>
              <a:t>their hyper-prior </a:t>
            </a:r>
            <a:r>
              <a:rPr lang="en-US" sz="2800" dirty="0"/>
              <a:t>and the available data) is exactly proportional to a multivariate normal </a:t>
            </a:r>
            <a:r>
              <a:rPr lang="en-US" sz="2800" dirty="0" smtClean="0"/>
              <a:t>distribution.</a:t>
            </a:r>
            <a:br>
              <a:rPr lang="en-US" sz="2800" dirty="0" smtClean="0"/>
            </a:br>
            <a:r>
              <a:rPr lang="en-US" sz="2800" dirty="0" smtClean="0"/>
              <a:t>(It is a </a:t>
            </a:r>
            <a:r>
              <a:rPr lang="en-US" sz="2800" dirty="0"/>
              <a:t>convenient approximation in other </a:t>
            </a:r>
            <a:r>
              <a:rPr lang="en-US" sz="2800" dirty="0" smtClean="0"/>
              <a:t>cases)</a:t>
            </a:r>
            <a:endParaRPr lang="en-US" sz="2800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44826" y="3260033"/>
            <a:ext cx="836303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286885"/>
              </p:ext>
            </p:extLst>
          </p:nvPr>
        </p:nvGraphicFramePr>
        <p:xfrm>
          <a:off x="1102465" y="2669136"/>
          <a:ext cx="7056010" cy="8547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2" r:id="rId3" imgW="4013200" imgH="482600" progId="Equation.DSMT4">
                  <p:embed/>
                </p:oleObj>
              </mc:Choice>
              <mc:Fallback>
                <p:oleObj r:id="rId3" imgW="40132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465" y="2669136"/>
                        <a:ext cx="7056010" cy="8547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622651"/>
              </p:ext>
            </p:extLst>
          </p:nvPr>
        </p:nvGraphicFramePr>
        <p:xfrm>
          <a:off x="874642" y="3729749"/>
          <a:ext cx="278161" cy="35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3" r:id="rId5" imgW="126725" imgH="177415" progId="Equation.DSMT4">
                  <p:embed/>
                </p:oleObj>
              </mc:Choice>
              <mc:Fallback>
                <p:oleObj r:id="rId5" imgW="126725" imgH="177415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642" y="3729749"/>
                        <a:ext cx="278161" cy="357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-1445522" y="3240156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800471"/>
              </p:ext>
            </p:extLst>
          </p:nvPr>
        </p:nvGraphicFramePr>
        <p:xfrm>
          <a:off x="6669748" y="3729749"/>
          <a:ext cx="2243946" cy="3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4" r:id="rId7" imgW="1231366" imgH="203112" progId="Equation.DSMT4">
                  <p:embed/>
                </p:oleObj>
              </mc:Choice>
              <mc:Fallback>
                <p:oleObj r:id="rId7" imgW="1231366" imgH="203112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9748" y="3729749"/>
                        <a:ext cx="2243946" cy="3826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959344"/>
              </p:ext>
            </p:extLst>
          </p:nvPr>
        </p:nvGraphicFramePr>
        <p:xfrm>
          <a:off x="5372723" y="4007086"/>
          <a:ext cx="1594608" cy="436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5" r:id="rId9" imgW="901309" imgH="253890" progId="Equation.DSMT4">
                  <p:embed/>
                </p:oleObj>
              </mc:Choice>
              <mc:Fallback>
                <p:oleObj r:id="rId9" imgW="901309" imgH="25389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723" y="4007086"/>
                        <a:ext cx="1594608" cy="4364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324314" y="6420678"/>
            <a:ext cx="4816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Skaug</a:t>
            </a:r>
            <a:r>
              <a:rPr lang="en-US" dirty="0" smtClean="0"/>
              <a:t> &amp; Fournier (2006), Thorson &amp; Minto (2015)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Meta-analysis for the parameters of the stock-recruitment 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6412417"/>
          </a:xfrm>
        </p:spPr>
        <p:txBody>
          <a:bodyPr>
            <a:normAutofit fontScale="70000" lnSpcReduction="20000"/>
          </a:bodyPr>
          <a:lstStyle/>
          <a:p>
            <a:r>
              <a:rPr lang="en-US" altLang="en-US" dirty="0"/>
              <a:t>Management plans for </a:t>
            </a:r>
            <a:r>
              <a:rPr lang="en-US" altLang="en-US" dirty="0" smtClean="0"/>
              <a:t>federally-managed </a:t>
            </a:r>
            <a:r>
              <a:rPr lang="en-US" altLang="en-US" dirty="0"/>
              <a:t>species are required to include an estimate of FMSY (the fishing mortality that maximizes the long-term catch) and ensure that it is not exceeded.</a:t>
            </a:r>
          </a:p>
          <a:p>
            <a:r>
              <a:rPr lang="en-US" altLang="en-US" dirty="0"/>
              <a:t>FMSY depends on the slope of the stock-recruitment relationship at the origin, but it is difficult to estimate this parameter (and the related “steepness” parameter</a:t>
            </a:r>
            <a:r>
              <a:rPr lang="en-US" altLang="en-US" dirty="0" smtClean="0"/>
              <a:t>).</a:t>
            </a:r>
          </a:p>
          <a:p>
            <a:r>
              <a:rPr lang="en-US" altLang="en-US" dirty="0" smtClean="0"/>
              <a:t>Question: Can </a:t>
            </a:r>
            <a:r>
              <a:rPr lang="en-US" altLang="en-US" dirty="0"/>
              <a:t>we </a:t>
            </a:r>
            <a:r>
              <a:rPr lang="en-US" altLang="en-US" dirty="0" smtClean="0"/>
              <a:t>use stock recruit </a:t>
            </a:r>
            <a:r>
              <a:rPr lang="en-US" altLang="en-US" dirty="0"/>
              <a:t>data from </a:t>
            </a:r>
            <a:r>
              <a:rPr lang="en-US" altLang="en-US" dirty="0" smtClean="0"/>
              <a:t>11 known rockfish stocks </a:t>
            </a:r>
            <a:r>
              <a:rPr lang="en-US" altLang="en-US" dirty="0"/>
              <a:t>to develop an estimate of steepness for an “unknown” rockfish stock</a:t>
            </a:r>
            <a:r>
              <a:rPr lang="en-US" altLang="en-US" dirty="0" smtClean="0"/>
              <a:t>?</a:t>
            </a:r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Steepness </a:t>
            </a:r>
            <a:r>
              <a:rPr lang="en-US" altLang="en-US" dirty="0"/>
              <a:t>is the fraction of virgin recruitment expected at 20% of the unfished spawning biomass level (Mace &amp; </a:t>
            </a:r>
            <a:r>
              <a:rPr lang="en-US" altLang="en-US" dirty="0" err="1"/>
              <a:t>Doonan</a:t>
            </a:r>
            <a:r>
              <a:rPr lang="en-US" altLang="en-US" dirty="0"/>
              <a:t> 1988) and might be expected to be interchangeable among species/stocks.</a:t>
            </a:r>
            <a:endParaRPr lang="en-US" altLang="en-US" dirty="0" smtClean="0"/>
          </a:p>
          <a:p>
            <a:endParaRPr lang="en-US" altLang="en-US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2" r="45454" b="51765"/>
          <a:stretch>
            <a:fillRect/>
          </a:stretch>
        </p:blipFill>
        <p:spPr bwMode="auto">
          <a:xfrm>
            <a:off x="2640495" y="3432498"/>
            <a:ext cx="3863009" cy="2318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92278" y="638911"/>
            <a:ext cx="1351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Dorn (2002)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93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Re-parameterized </a:t>
                </a:r>
                <a:r>
                  <a:rPr lang="en-US" dirty="0" err="1" smtClean="0"/>
                  <a:t>Beverton</a:t>
                </a:r>
                <a:r>
                  <a:rPr lang="en-US" dirty="0" smtClean="0"/>
                  <a:t>-Holt stock-recruitment relationship:</a:t>
                </a:r>
              </a:p>
              <a:p>
                <a:pPr marL="0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acc>
                  </m:oMath>
                </a14:m>
                <a:r>
                  <a:rPr lang="en-US" dirty="0" smtClean="0"/>
                  <a:t> is expected recruitment at a spawning biomass of </a:t>
                </a:r>
                <a:r>
                  <a:rPr lang="en-US" i="1" dirty="0" smtClean="0"/>
                  <a:t>S</a:t>
                </a:r>
                <a:r>
                  <a:rPr lang="en-US" dirty="0" smtClean="0"/>
                  <a:t>,</a:t>
                </a:r>
              </a:p>
              <a:p>
                <a:r>
                  <a:rPr lang="en-US" i="1" dirty="0" smtClean="0"/>
                  <a:t>R</a:t>
                </a:r>
                <a:r>
                  <a:rPr lang="en-US" i="1" baseline="-25000" dirty="0" smtClean="0"/>
                  <a:t>0</a:t>
                </a:r>
                <a:r>
                  <a:rPr lang="en-US" i="1" dirty="0" smtClean="0"/>
                  <a:t> </a:t>
                </a:r>
                <a:r>
                  <a:rPr lang="en-US" dirty="0" smtClean="0"/>
                  <a:t>is virgin (unfished) recruitment,</a:t>
                </a:r>
              </a:p>
              <a:p>
                <a:r>
                  <a:rPr lang="en-US" i="1" dirty="0" smtClean="0"/>
                  <a:t>h</a:t>
                </a:r>
                <a:r>
                  <a:rPr lang="en-US" dirty="0" smtClean="0"/>
                  <a:t> is steepness, and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baseline="-2500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dirty="0" smtClean="0"/>
                  <a:t> is spawning biomass-per-recruit in an unfished state.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altLang="en-US" i="1" dirty="0"/>
                  <a:t>S</a:t>
                </a:r>
                <a:r>
                  <a:rPr lang="en-US" altLang="en-US" dirty="0"/>
                  <a:t> </a:t>
                </a:r>
                <a:r>
                  <a:rPr lang="en-US" altLang="en-US" dirty="0" smtClean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i="1" baseline="-250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lang="en-US" altLang="en-US" dirty="0" smtClean="0"/>
                  <a:t> are </a:t>
                </a:r>
                <a:r>
                  <a:rPr lang="en-US" altLang="en-US" dirty="0"/>
                  <a:t>assumed known for </a:t>
                </a:r>
                <a:r>
                  <a:rPr lang="en-US" altLang="en-US" dirty="0" smtClean="0"/>
                  <a:t>each stock/species </a:t>
                </a:r>
                <a:r>
                  <a:rPr lang="en-US" altLang="en-US" dirty="0"/>
                  <a:t>as </a:t>
                </a:r>
                <a:r>
                  <a:rPr lang="en-US" altLang="en-US" dirty="0" smtClean="0"/>
                  <a:t>well </a:t>
                </a:r>
                <a:r>
                  <a:rPr lang="en-US" altLang="en-US" dirty="0"/>
                  <a:t>as the actual recruitment sequence.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07" t="-229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66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Likelihood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𝑆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endParaRPr lang="en-US" sz="2800" dirty="0" smtClean="0"/>
              </a:p>
              <a:p>
                <a:r>
                  <a:rPr lang="en-US" sz="2800" dirty="0" smtClean="0"/>
                  <a:t>Steepness is treated as a </a:t>
                </a:r>
                <a:r>
                  <a:rPr lang="en-US" sz="2800" dirty="0"/>
                  <a:t>r</a:t>
                </a:r>
                <a:r>
                  <a:rPr lang="en-US" sz="2800" dirty="0" smtClean="0"/>
                  <a:t>andom effect.</a:t>
                </a:r>
              </a:p>
              <a:p>
                <a:r>
                  <a:rPr lang="en-US" sz="2800" dirty="0" smtClean="0"/>
                  <a:t>Steepness can only take values between 0.2 and 1.</a:t>
                </a:r>
              </a:p>
              <a:p>
                <a:r>
                  <a:rPr lang="en-US" sz="2800" dirty="0" smtClean="0"/>
                  <a:t>Transformation used to allow for normally distributed random effects.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852" t="-1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7679643"/>
              </p:ext>
            </p:extLst>
          </p:nvPr>
        </p:nvGraphicFramePr>
        <p:xfrm>
          <a:off x="1726406" y="5572486"/>
          <a:ext cx="2286000" cy="1014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2" name="Equation" r:id="rId4" imgW="1143000" imgH="508000" progId="Equation.DSMT4">
                  <p:embed/>
                </p:oleObj>
              </mc:Choice>
              <mc:Fallback>
                <p:oleObj name="Equation" r:id="rId4" imgW="1143000" imgH="508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6406" y="5572486"/>
                        <a:ext cx="2286000" cy="1014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54294"/>
              </p:ext>
            </p:extLst>
          </p:nvPr>
        </p:nvGraphicFramePr>
        <p:xfrm>
          <a:off x="5281612" y="5754688"/>
          <a:ext cx="1781175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53" name="Equation" r:id="rId6" imgW="888614" imgH="253890" progId="Equation.DSMT4">
                  <p:embed/>
                </p:oleObj>
              </mc:Choice>
              <mc:Fallback>
                <p:oleObj name="Equation" r:id="rId6" imgW="888614" imgH="25389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1612" y="5754688"/>
                        <a:ext cx="1781175" cy="509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9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Results</a:t>
            </a:r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9757" y="725553"/>
            <a:ext cx="5373688" cy="3695700"/>
          </a:xfrm>
        </p:spPr>
      </p:pic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1302026" y="4455351"/>
            <a:ext cx="2294090" cy="369332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sz="1800" dirty="0">
                <a:solidFill>
                  <a:schemeClr val="tx2"/>
                </a:solidFill>
                <a:latin typeface="+mj-lt"/>
              </a:rPr>
              <a:t>Evidence for shrinkage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1" b="52107"/>
          <a:stretch>
            <a:fillRect/>
          </a:stretch>
        </p:blipFill>
        <p:spPr bwMode="auto">
          <a:xfrm>
            <a:off x="4817165" y="892240"/>
            <a:ext cx="4511675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455928" y="1036405"/>
            <a:ext cx="34992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Posterior distribution for </a:t>
            </a:r>
            <a:r>
              <a:rPr lang="en-US" altLang="en-US" dirty="0">
                <a:solidFill>
                  <a:schemeClr val="tx2"/>
                </a:solidFill>
                <a:latin typeface="+mj-lt"/>
                <a:sym typeface="Symbol" panose="05050102010706020507" pitchFamily="18" charset="2"/>
              </a:rPr>
              <a:t></a:t>
            </a:r>
          </a:p>
        </p:txBody>
      </p:sp>
      <p:sp>
        <p:nvSpPr>
          <p:cNvPr id="2" name="Rectangle 1"/>
          <p:cNvSpPr/>
          <p:nvPr/>
        </p:nvSpPr>
        <p:spPr>
          <a:xfrm>
            <a:off x="266733" y="5228113"/>
            <a:ext cx="868842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</a:rPr>
              <a:t>Outcomes: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</a:rPr>
              <a:t>The </a:t>
            </a:r>
            <a:r>
              <a:rPr lang="en-US" altLang="en-US" dirty="0">
                <a:solidFill>
                  <a:schemeClr val="tx2"/>
                </a:solidFill>
              </a:rPr>
              <a:t>median of the posterior for steepness (~0.65) has been included in several assessments of west-coast rockfish </a:t>
            </a:r>
            <a:r>
              <a:rPr lang="en-US" altLang="en-US" dirty="0" smtClean="0">
                <a:solidFill>
                  <a:schemeClr val="tx2"/>
                </a:solidFill>
              </a:rPr>
              <a:t>species.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tx2"/>
                </a:solidFill>
              </a:rPr>
              <a:t>The </a:t>
            </a:r>
            <a:r>
              <a:rPr lang="en-US" altLang="en-US" dirty="0">
                <a:solidFill>
                  <a:schemeClr val="tx2"/>
                </a:solidFill>
              </a:rPr>
              <a:t>implication that productivity for rockfish is lower than for many other fish species was one reason that the target harvest rate for west coast </a:t>
            </a:r>
            <a:r>
              <a:rPr lang="en-US" altLang="en-US" dirty="0" err="1">
                <a:solidFill>
                  <a:schemeClr val="tx2"/>
                </a:solidFill>
              </a:rPr>
              <a:t>groundfish</a:t>
            </a:r>
            <a:r>
              <a:rPr lang="en-US" altLang="en-US" dirty="0">
                <a:solidFill>
                  <a:schemeClr val="tx2"/>
                </a:solidFill>
              </a:rPr>
              <a:t> was reduced in 2002.</a:t>
            </a:r>
          </a:p>
        </p:txBody>
      </p:sp>
    </p:spTree>
    <p:extLst>
      <p:ext uri="{BB962C8B-B14F-4D97-AF65-F5344CB8AC3E}">
        <p14:creationId xmlns:p14="http://schemas.microsoft.com/office/powerpoint/2010/main" val="101881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</a:t>
            </a:r>
            <a:r>
              <a:rPr lang="en-US" dirty="0"/>
              <a:t>R</a:t>
            </a:r>
            <a:r>
              <a:rPr lang="en-US" dirty="0" smtClean="0"/>
              <a:t>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 smtClean="0"/>
              <a:t>Bolker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et al. (2008). </a:t>
            </a:r>
            <a:r>
              <a:rPr lang="en-US" altLang="en-US" sz="2400" i="1" dirty="0"/>
              <a:t>Generalized linear mixed models: a practical guide for ecology and evolution.</a:t>
            </a:r>
            <a:r>
              <a:rPr lang="en-US" altLang="en-US" sz="2400" dirty="0"/>
              <a:t> TREE: 24: 127-35.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 smtClean="0"/>
              <a:t>Pinheiro</a:t>
            </a:r>
            <a:r>
              <a:rPr lang="en-US" altLang="en-US" sz="2400" dirty="0"/>
              <a:t>, J.C. &amp; Bates, D.M. (2000). </a:t>
            </a:r>
            <a:r>
              <a:rPr lang="en-US" altLang="en-US" sz="2400" i="1" dirty="0"/>
              <a:t>Mixed-Effects Models in S and S-PLUS</a:t>
            </a:r>
            <a:r>
              <a:rPr lang="en-US" altLang="en-US" sz="2400" dirty="0"/>
              <a:t>. New York: Springer-</a:t>
            </a:r>
            <a:r>
              <a:rPr lang="en-US" altLang="en-US" sz="2400" dirty="0" err="1"/>
              <a:t>Verlag</a:t>
            </a:r>
            <a:r>
              <a:rPr lang="en-US" altLang="en-US" sz="2400" dirty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 smtClean="0"/>
              <a:t>Skaug</a:t>
            </a:r>
            <a:r>
              <a:rPr lang="en-US" altLang="en-US" sz="2400" dirty="0"/>
              <a:t>, H. J., &amp; Fournier, D. A. (2006). </a:t>
            </a:r>
            <a:r>
              <a:rPr lang="en-US" altLang="en-US" sz="2400" i="1" dirty="0"/>
              <a:t>Automatic approximation of the marginal likelihood in non-</a:t>
            </a:r>
            <a:r>
              <a:rPr lang="en-US" altLang="en-US" sz="2400" i="1" dirty="0" err="1"/>
              <a:t>gaussian</a:t>
            </a:r>
            <a:r>
              <a:rPr lang="en-US" altLang="en-US" sz="2400" i="1" dirty="0"/>
              <a:t> hierarchical models.</a:t>
            </a:r>
            <a:r>
              <a:rPr lang="en-US" altLang="en-US" sz="2400" dirty="0"/>
              <a:t> Computational Statistics &amp; Data Analysis, 51(2), 699-709</a:t>
            </a:r>
            <a:r>
              <a:rPr lang="en-US" altLang="en-US" sz="24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/>
              <a:t>Thorson, J. T., &amp; </a:t>
            </a:r>
            <a:r>
              <a:rPr lang="en-US" altLang="en-US" sz="2400" dirty="0" err="1"/>
              <a:t>Minto</a:t>
            </a:r>
            <a:r>
              <a:rPr lang="en-US" altLang="en-US" sz="2400" dirty="0"/>
              <a:t>, C. (2014). </a:t>
            </a:r>
            <a:r>
              <a:rPr lang="en-US" altLang="en-US" sz="2400" i="1" dirty="0"/>
              <a:t>Mixed effects: a unifying framework for statistical </a:t>
            </a:r>
            <a:r>
              <a:rPr lang="en-US" altLang="en-US" sz="2400" i="1" dirty="0" err="1"/>
              <a:t>modelling</a:t>
            </a:r>
            <a:r>
              <a:rPr lang="en-US" altLang="en-US" sz="2400" i="1" dirty="0"/>
              <a:t> in fisheries biology.</a:t>
            </a:r>
            <a:r>
              <a:rPr lang="en-US" altLang="en-US" sz="2400" dirty="0"/>
              <a:t> ICES Journal of Marine Science: Journal du </a:t>
            </a:r>
            <a:r>
              <a:rPr lang="en-US" altLang="en-US" sz="2400" dirty="0" err="1"/>
              <a:t>Conseil</a:t>
            </a:r>
            <a:r>
              <a:rPr lang="en-US" altLang="en-US" sz="2400" dirty="0"/>
              <a:t>, fsu213</a:t>
            </a:r>
            <a:r>
              <a:rPr lang="en-US" altLang="en-US" sz="2400" dirty="0" smtClean="0"/>
              <a:t>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 smtClean="0"/>
              <a:t>Venables</a:t>
            </a:r>
            <a:r>
              <a:rPr lang="en-US" altLang="en-US" sz="2400" dirty="0"/>
              <a:t>, W. N., &amp; </a:t>
            </a:r>
            <a:r>
              <a:rPr lang="en-US" altLang="en-US" sz="2400" dirty="0" err="1"/>
              <a:t>Dichmont</a:t>
            </a:r>
            <a:r>
              <a:rPr lang="en-US" altLang="en-US" sz="2400" dirty="0"/>
              <a:t>, C. M. (2004). </a:t>
            </a:r>
            <a:r>
              <a:rPr lang="en-US" altLang="en-US" sz="2400" i="1" dirty="0"/>
              <a:t>GLMs, GAMs and GLMMs: an overview of theory for applications in fisheries research.</a:t>
            </a:r>
            <a:r>
              <a:rPr lang="en-US" altLang="en-US" sz="2400" dirty="0"/>
              <a:t> Fisheries </a:t>
            </a:r>
            <a:r>
              <a:rPr lang="en-US" altLang="en-US" sz="2400" dirty="0" smtClean="0"/>
              <a:t>Research</a:t>
            </a:r>
            <a:r>
              <a:rPr lang="en-US" altLang="en-US" sz="2400" dirty="0"/>
              <a:t>, 70(2), 319-337.</a:t>
            </a:r>
          </a:p>
          <a:p>
            <a:pPr marL="349250" indent="-349250">
              <a:buNone/>
              <a:tabLst>
                <a:tab pos="460375" algn="l"/>
              </a:tabLst>
            </a:pPr>
            <a:r>
              <a:rPr lang="en-US" altLang="en-US" sz="2400" dirty="0" err="1" smtClean="0"/>
              <a:t>Zuur</a:t>
            </a:r>
            <a:r>
              <a:rPr lang="en-US" altLang="en-US" sz="2400" dirty="0" smtClean="0"/>
              <a:t> </a:t>
            </a:r>
            <a:r>
              <a:rPr lang="en-US" altLang="en-US" sz="2400" i="1" dirty="0"/>
              <a:t>et al</a:t>
            </a:r>
            <a:r>
              <a:rPr lang="en-US" altLang="en-US" sz="2400" dirty="0"/>
              <a:t>. (2009).  </a:t>
            </a:r>
            <a:r>
              <a:rPr lang="en-US" altLang="en-US" sz="2400" i="1" dirty="0"/>
              <a:t>Mixed-effects Models and Extensions in Ecology with R</a:t>
            </a:r>
            <a:r>
              <a:rPr lang="en-US" altLang="en-US" sz="2400" dirty="0"/>
              <a:t>. New York: Springer-</a:t>
            </a:r>
            <a:r>
              <a:rPr lang="en-US" altLang="en-US" sz="2400" dirty="0" err="1"/>
              <a:t>Verlag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1840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modeling review  LMs, GLMs, NLMs</a:t>
            </a:r>
            <a:endParaRPr lang="en-US" dirty="0"/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1870"/>
            <a:ext cx="8229600" cy="5752352"/>
          </a:xfrm>
        </p:spPr>
        <p:txBody>
          <a:bodyPr>
            <a:normAutofit fontScale="92500" lnSpcReduction="20000"/>
          </a:bodyPr>
          <a:lstStyle/>
          <a:p>
            <a:pPr>
              <a:tabLst>
                <a:tab pos="3995738" algn="l"/>
              </a:tabLst>
            </a:pPr>
            <a:r>
              <a:rPr lang="en-US" dirty="0"/>
              <a:t>LM and GLM are used to describe whether and how a </a:t>
            </a:r>
            <a:r>
              <a:rPr lang="en-US" i="1" dirty="0"/>
              <a:t>response</a:t>
            </a:r>
            <a:r>
              <a:rPr lang="en-US" dirty="0"/>
              <a:t> variable depends on a combination of </a:t>
            </a:r>
            <a:r>
              <a:rPr lang="en-US" i="1" dirty="0" smtClean="0"/>
              <a:t>predictors.</a:t>
            </a:r>
            <a:endParaRPr lang="en-US" dirty="0"/>
          </a:p>
          <a:p>
            <a:pPr>
              <a:tabLst>
                <a:tab pos="3995738" algn="l"/>
              </a:tabLst>
            </a:pPr>
            <a:r>
              <a:rPr lang="en-US" dirty="0"/>
              <a:t>Predictors can be numeric (continuous) or factors (categorical</a:t>
            </a:r>
            <a:r>
              <a:rPr lang="en-US" dirty="0" smtClean="0"/>
              <a:t>).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Linear</a:t>
            </a:r>
            <a:endParaRPr lang="en-US" dirty="0"/>
          </a:p>
          <a:p>
            <a:pPr lvl="1">
              <a:buFont typeface="Wingdings" charset="0"/>
              <a:buNone/>
            </a:pPr>
            <a:r>
              <a:rPr lang="en-US" dirty="0"/>
              <a:t>	Quite flexible as it is</a:t>
            </a:r>
          </a:p>
          <a:p>
            <a:r>
              <a:rPr lang="en-US" dirty="0"/>
              <a:t>Generalized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error distribution</a:t>
            </a:r>
          </a:p>
          <a:p>
            <a:r>
              <a:rPr lang="en-US" dirty="0"/>
              <a:t>Nonlinear</a:t>
            </a:r>
          </a:p>
          <a:p>
            <a:pPr lvl="1">
              <a:buFont typeface="Wingdings" charset="0"/>
              <a:buNone/>
            </a:pPr>
            <a:r>
              <a:rPr lang="en-US" dirty="0"/>
              <a:t>	Any relationship between Y and X</a:t>
            </a:r>
          </a:p>
          <a:p>
            <a:endParaRPr lang="en-US" dirty="0"/>
          </a:p>
          <a:p>
            <a:pPr>
              <a:tabLst>
                <a:tab pos="3995738" algn="l"/>
              </a:tabLst>
            </a:pPr>
            <a:endParaRPr lang="en-US" dirty="0"/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079128" y="3860997"/>
            <a:ext cx="1676400" cy="1187450"/>
            <a:chOff x="4368" y="1204"/>
            <a:chExt cx="1056" cy="748"/>
          </a:xfrm>
        </p:grpSpPr>
        <p:sp>
          <p:nvSpPr>
            <p:cNvPr id="5" name="AutoShape 9"/>
            <p:cNvSpPr>
              <a:spLocks/>
            </p:cNvSpPr>
            <p:nvPr/>
          </p:nvSpPr>
          <p:spPr bwMode="auto">
            <a:xfrm>
              <a:off x="4368" y="1298"/>
              <a:ext cx="144" cy="560"/>
            </a:xfrm>
            <a:prstGeom prst="rightBrace">
              <a:avLst>
                <a:gd name="adj1" fmla="val 3240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Text Box 10"/>
            <p:cNvSpPr txBox="1">
              <a:spLocks noChangeArrowheads="1"/>
            </p:cNvSpPr>
            <p:nvPr/>
          </p:nvSpPr>
          <p:spPr bwMode="auto">
            <a:xfrm>
              <a:off x="4512" y="1204"/>
              <a:ext cx="9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 dirty="0"/>
                <a:t>closed</a:t>
              </a:r>
              <a:br>
                <a:rPr lang="en-US" sz="2400" i="1" dirty="0"/>
              </a:br>
              <a:r>
                <a:rPr lang="en-US" sz="2400" i="1" dirty="0"/>
                <a:t>form</a:t>
              </a:r>
              <a:br>
                <a:rPr lang="en-US" sz="2400" i="1" dirty="0"/>
              </a:br>
              <a:r>
                <a:rPr lang="en-US" sz="2400" i="1" dirty="0"/>
                <a:t>solution</a:t>
              </a: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112659" y="4899222"/>
            <a:ext cx="1676400" cy="1905000"/>
            <a:chOff x="4368" y="2008"/>
            <a:chExt cx="1056" cy="1200"/>
          </a:xfrm>
        </p:grpSpPr>
        <p:sp>
          <p:nvSpPr>
            <p:cNvPr id="8" name="AutoShape 6"/>
            <p:cNvSpPr>
              <a:spLocks/>
            </p:cNvSpPr>
            <p:nvPr/>
          </p:nvSpPr>
          <p:spPr bwMode="auto">
            <a:xfrm>
              <a:off x="4368" y="2008"/>
              <a:ext cx="144" cy="1200"/>
            </a:xfrm>
            <a:prstGeom prst="rightBrace">
              <a:avLst>
                <a:gd name="adj1" fmla="val 6944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4512" y="2352"/>
              <a:ext cx="91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sz="2400" i="1"/>
                <a:t>iterative</a:t>
              </a:r>
              <a:br>
                <a:rPr lang="en-US" sz="2400" i="1"/>
              </a:br>
              <a:r>
                <a:rPr lang="en-US" sz="2400" i="1"/>
                <a:t>solution</a:t>
              </a:r>
            </a:p>
          </p:txBody>
        </p: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178449"/>
              </p:ext>
            </p:extLst>
          </p:nvPr>
        </p:nvGraphicFramePr>
        <p:xfrm>
          <a:off x="3226423" y="3008145"/>
          <a:ext cx="2162609" cy="640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3" imgW="685800" imgH="203200" progId="Equation.3">
                  <p:embed/>
                </p:oleObj>
              </mc:Choice>
              <mc:Fallback>
                <p:oleObj name="Equation" r:id="rId3" imgW="685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6423" y="3008145"/>
                        <a:ext cx="2162609" cy="640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755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Guest Lecture (Tim Miller, NOAA Fisheries)</a:t>
            </a:r>
          </a:p>
          <a:p>
            <a:r>
              <a:rPr lang="en-US" dirty="0" smtClean="0"/>
              <a:t>State</a:t>
            </a:r>
            <a:r>
              <a:rPr lang="en-US" dirty="0"/>
              <a:t>-space age-structured model with environmental covariates</a:t>
            </a:r>
            <a:endParaRPr lang="en-US" dirty="0" smtClean="0"/>
          </a:p>
          <a:p>
            <a:r>
              <a:rPr lang="en-US" dirty="0" smtClean="0"/>
              <a:t>Reading: TBC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70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smtClean="0"/>
              <a:t>What are Fixed and Random Effects?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Fixed 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the entire population or with certain </a:t>
            </a:r>
            <a:r>
              <a:rPr lang="en-US" altLang="en-US" sz="2400" i="1" dirty="0">
                <a:solidFill>
                  <a:schemeClr val="hlink"/>
                </a:solidFill>
              </a:rPr>
              <a:t>repeatable</a:t>
            </a:r>
            <a:r>
              <a:rPr lang="en-US" altLang="en-US" sz="2400" dirty="0"/>
              <a:t> levels of experimental units.	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Random </a:t>
            </a:r>
            <a:r>
              <a:rPr lang="en-US" altLang="en-US" sz="2800" dirty="0"/>
              <a:t>Effects: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Parameters associated with individual experimental units </a:t>
            </a:r>
            <a:r>
              <a:rPr lang="en-US" altLang="en-US" sz="2400" i="1" dirty="0">
                <a:solidFill>
                  <a:schemeClr val="hlink"/>
                </a:solidFill>
              </a:rPr>
              <a:t>drawn at random</a:t>
            </a:r>
            <a:r>
              <a:rPr lang="en-US" altLang="en-US" sz="2400" dirty="0"/>
              <a:t> from a population.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A </a:t>
            </a:r>
            <a:r>
              <a:rPr lang="en-US" altLang="en-US" sz="2800" dirty="0"/>
              <a:t>mixed effects model is a model that has both </a:t>
            </a:r>
            <a:r>
              <a:rPr lang="en-US" altLang="en-US" sz="2800" i="1" dirty="0">
                <a:solidFill>
                  <a:schemeClr val="hlink"/>
                </a:solidFill>
              </a:rPr>
              <a:t>fixed effects</a:t>
            </a:r>
            <a:r>
              <a:rPr lang="en-US" altLang="en-US" sz="2800" dirty="0"/>
              <a:t> and </a:t>
            </a:r>
            <a:r>
              <a:rPr lang="en-US" altLang="en-US" sz="2800" i="1" dirty="0">
                <a:solidFill>
                  <a:schemeClr val="hlink"/>
                </a:solidFill>
              </a:rPr>
              <a:t>random effects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Classical </a:t>
            </a:r>
            <a:r>
              <a:rPr lang="en-US" altLang="en-US" sz="2800" dirty="0"/>
              <a:t>(frequentist) and Bayesian methods can be used to estimate the parameters of mixed effects models.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Often the same random effect is assigned to observations sharing a common classification factor: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Consider length-at-age data for several (randomly selected) stocks of a species. The random factor is stock and the observations are length-at-age data.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Random effects can the thought of as ways of </a:t>
            </a:r>
            <a:r>
              <a:rPr lang="en-US" altLang="en-US" sz="2400" dirty="0" smtClean="0"/>
              <a:t>modeling </a:t>
            </a:r>
            <a:r>
              <a:rPr lang="en-US" altLang="en-US" sz="2400" dirty="0"/>
              <a:t>the covariance structure of the data.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5954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Linear Mixed Effects Models</a:t>
            </a:r>
          </a:p>
        </p:txBody>
      </p:sp>
      <p:graphicFrame>
        <p:nvGraphicFramePr>
          <p:cNvPr id="102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667000" y="3048000"/>
          <a:ext cx="48815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3" name="Equation" r:id="rId4" imgW="2451100" imgH="228600" progId="Equation.DSMT4">
                  <p:embed/>
                </p:oleObj>
              </mc:Choice>
              <mc:Fallback>
                <p:oleObj name="Equation" r:id="rId4" imgW="2451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048000"/>
                        <a:ext cx="48815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ext Box 6"/>
          <p:cNvSpPr txBox="1">
            <a:spLocks noChangeArrowheads="1"/>
          </p:cNvSpPr>
          <p:nvPr/>
        </p:nvSpPr>
        <p:spPr bwMode="auto">
          <a:xfrm>
            <a:off x="2697163" y="2133600"/>
            <a:ext cx="2901948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fixed effects</a:t>
            </a:r>
          </a:p>
        </p:txBody>
      </p:sp>
      <p:sp>
        <p:nvSpPr>
          <p:cNvPr id="1029" name="Text Box 7"/>
          <p:cNvSpPr txBox="1">
            <a:spLocks noChangeArrowheads="1"/>
          </p:cNvSpPr>
          <p:nvPr/>
        </p:nvSpPr>
        <p:spPr bwMode="auto">
          <a:xfrm>
            <a:off x="4191000" y="4114800"/>
            <a:ext cx="327570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Vector of random effects</a:t>
            </a:r>
          </a:p>
        </p:txBody>
      </p: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285750" y="4152900"/>
            <a:ext cx="3196965" cy="46166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Observations for group </a:t>
            </a:r>
            <a:r>
              <a:rPr lang="en-US" altLang="en-US" i="1" dirty="0" err="1">
                <a:solidFill>
                  <a:schemeClr val="tx2"/>
                </a:solidFill>
                <a:latin typeface="+mj-lt"/>
              </a:rPr>
              <a:t>i</a:t>
            </a:r>
            <a:endParaRPr lang="en-US" altLang="en-US" i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31" name="Text Box 9"/>
          <p:cNvSpPr txBox="1">
            <a:spLocks noChangeArrowheads="1"/>
          </p:cNvSpPr>
          <p:nvPr/>
        </p:nvSpPr>
        <p:spPr bwMode="auto">
          <a:xfrm>
            <a:off x="152400" y="5257800"/>
            <a:ext cx="781630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The traditional linear modeling framework is a special case of</a:t>
            </a:r>
          </a:p>
          <a:p>
            <a:pPr algn="l" eaLnBrk="1" hangingPunct="1"/>
            <a:r>
              <a:rPr lang="en-US" altLang="en-US" dirty="0">
                <a:solidFill>
                  <a:schemeClr val="tx2"/>
                </a:solidFill>
                <a:latin typeface="+mj-lt"/>
              </a:rPr>
              <a:t>of this model in which there are no random effects.</a:t>
            </a:r>
          </a:p>
        </p:txBody>
      </p:sp>
      <p:sp>
        <p:nvSpPr>
          <p:cNvPr id="1032" name="Line 10"/>
          <p:cNvSpPr>
            <a:spLocks noChangeShapeType="1"/>
          </p:cNvSpPr>
          <p:nvPr/>
        </p:nvSpPr>
        <p:spPr bwMode="auto">
          <a:xfrm flipV="1">
            <a:off x="1981200" y="3581400"/>
            <a:ext cx="6858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3" name="Line 11"/>
          <p:cNvSpPr>
            <a:spLocks noChangeShapeType="1"/>
          </p:cNvSpPr>
          <p:nvPr/>
        </p:nvSpPr>
        <p:spPr bwMode="auto">
          <a:xfrm flipH="1" flipV="1">
            <a:off x="4343400" y="3505200"/>
            <a:ext cx="1066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34" name="Line 12"/>
          <p:cNvSpPr>
            <a:spLocks noChangeShapeType="1"/>
          </p:cNvSpPr>
          <p:nvPr/>
        </p:nvSpPr>
        <p:spPr bwMode="auto">
          <a:xfrm flipH="1">
            <a:off x="3657600" y="2667000"/>
            <a:ext cx="533400" cy="457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6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Example</a:t>
            </a:r>
            <a:r>
              <a:rPr lang="en-US" altLang="en-US" sz="4000" dirty="0"/>
              <a:t> </a:t>
            </a:r>
            <a:r>
              <a:rPr lang="en-US" altLang="en-US" sz="4000" dirty="0" smtClean="0"/>
              <a:t>1: Streams   [Lecture_03.r]</a:t>
            </a:r>
            <a:br>
              <a:rPr lang="en-US" altLang="en-US" sz="4000" dirty="0" smtClean="0"/>
            </a:br>
            <a:r>
              <a:rPr lang="en-US" altLang="en-US" sz="2800" dirty="0" smtClean="0"/>
              <a:t>(</a:t>
            </a:r>
            <a:r>
              <a:rPr lang="en-US" altLang="en-US" sz="2800" i="1" dirty="0" err="1" smtClean="0"/>
              <a:t>sensu</a:t>
            </a:r>
            <a:r>
              <a:rPr lang="en-US" altLang="en-US" sz="2800" dirty="0" smtClean="0"/>
              <a:t> </a:t>
            </a:r>
            <a:r>
              <a:rPr lang="en-US" altLang="en-US" sz="2800" dirty="0" err="1" smtClean="0"/>
              <a:t>Pinherio</a:t>
            </a:r>
            <a:r>
              <a:rPr lang="en-US" altLang="en-US" sz="2800" dirty="0" smtClean="0"/>
              <a:t> and Bates, Chapter 1)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 smtClean="0"/>
              <a:t>We are estimating fish density in streams.</a:t>
            </a:r>
          </a:p>
          <a:p>
            <a:pPr eaLnBrk="1" hangingPunct="1"/>
            <a:r>
              <a:rPr lang="en-US" altLang="en-US" sz="2800" dirty="0" smtClean="0"/>
              <a:t>We select six streams at random and determine the density at each stream three times.</a:t>
            </a:r>
          </a:p>
          <a:p>
            <a:pPr eaLnBrk="1" hangingPunct="1"/>
            <a:r>
              <a:rPr lang="en-US" altLang="en-US" sz="2800" dirty="0" smtClean="0"/>
              <a:t>The questions: </a:t>
            </a:r>
          </a:p>
          <a:p>
            <a:pPr lvl="1" eaLnBrk="1" hangingPunct="1"/>
            <a:r>
              <a:rPr lang="en-US" altLang="en-US" sz="2400" dirty="0" smtClean="0"/>
              <a:t>What is the density in a typical stream?</a:t>
            </a:r>
          </a:p>
          <a:p>
            <a:pPr lvl="1" eaLnBrk="1" hangingPunct="1"/>
            <a:r>
              <a:rPr lang="en-US" altLang="en-US" sz="2400" dirty="0" smtClean="0"/>
              <a:t>What is the variation in density among streams?</a:t>
            </a:r>
          </a:p>
          <a:p>
            <a:pPr lvl="1" eaLnBrk="1" hangingPunct="1"/>
            <a:r>
              <a:rPr lang="en-US" altLang="en-US" sz="2400" dirty="0" smtClean="0"/>
              <a:t>What is the variation in density estimates within a stream?</a:t>
            </a:r>
          </a:p>
          <a:p>
            <a:r>
              <a:rPr lang="en-US" sz="2800" dirty="0" smtClean="0"/>
              <a:t>We would like to separately </a:t>
            </a:r>
            <a:br>
              <a:rPr lang="en-US" sz="2800" dirty="0" smtClean="0"/>
            </a:br>
            <a:r>
              <a:rPr lang="en-US" sz="2800" dirty="0" smtClean="0"/>
              <a:t>estimate </a:t>
            </a:r>
            <a:r>
              <a:rPr lang="en-US" sz="2800" dirty="0"/>
              <a:t>measurement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and between</a:t>
            </a:r>
            <a:r>
              <a:rPr lang="en-US" sz="2800" dirty="0"/>
              <a:t>-site </a:t>
            </a:r>
            <a:br>
              <a:rPr lang="en-US" sz="2800" dirty="0"/>
            </a:br>
            <a:r>
              <a:rPr lang="en-US" sz="2800" dirty="0" smtClean="0"/>
              <a:t>variability.</a:t>
            </a:r>
            <a:endParaRPr lang="en-US" sz="2800" dirty="0"/>
          </a:p>
        </p:txBody>
      </p:sp>
      <p:pic>
        <p:nvPicPr>
          <p:cNvPr id="4" name="Picture 3" descr="C:\Users\James.Thorson\Desktop\UW Hideaway\Course plan 2014\Lectures\Week 2\Hierarchical pictur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931" y="4489802"/>
            <a:ext cx="5311934" cy="23681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78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linear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3479199"/>
              </p:ext>
            </p:extLst>
          </p:nvPr>
        </p:nvGraphicFramePr>
        <p:xfrm>
          <a:off x="6337567" y="5122129"/>
          <a:ext cx="2209121" cy="1274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2" name="Equation" r:id="rId4" imgW="1079032" imgH="622030" progId="Equation.3">
                  <p:embed/>
                </p:oleObj>
              </mc:Choice>
              <mc:Fallback>
                <p:oleObj name="Equation" r:id="rId4" imgW="1079032" imgH="62203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7567" y="5122129"/>
                        <a:ext cx="2209121" cy="12741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127000" y="4824684"/>
            <a:ext cx="5901551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chemeClr val="tx2"/>
                </a:solidFill>
                <a:latin typeface="+mn-lt"/>
              </a:rPr>
              <a:t>This analysis attributed all the error to within-stream variation. </a:t>
            </a:r>
            <a:br>
              <a:rPr lang="en-US" altLang="en-US" dirty="0">
                <a:solidFill>
                  <a:schemeClr val="tx2"/>
                </a:solidFill>
                <a:latin typeface="+mn-lt"/>
              </a:rPr>
            </a:br>
            <a:r>
              <a:rPr lang="en-US" altLang="en-US" dirty="0" smtClean="0">
                <a:solidFill>
                  <a:schemeClr val="tx2"/>
                </a:solidFill>
                <a:latin typeface="+mn-lt"/>
              </a:rPr>
              <a:t>It </a:t>
            </a:r>
            <a:r>
              <a:rPr lang="en-US" altLang="en-US" dirty="0">
                <a:solidFill>
                  <a:schemeClr val="tx2"/>
                </a:solidFill>
                <a:latin typeface="+mn-lt"/>
              </a:rPr>
              <a:t>is clear that there is between-stream variation in density but we have no way to comment on it.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07330" y="872282"/>
            <a:ext cx="5709670" cy="3831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437968" y="4203290"/>
            <a:ext cx="1231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linear models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8179" b="-1870"/>
          <a:stretch/>
        </p:blipFill>
        <p:spPr>
          <a:xfrm>
            <a:off x="127000" y="992323"/>
            <a:ext cx="8890000" cy="3566160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74020097"/>
              </p:ext>
            </p:extLst>
          </p:nvPr>
        </p:nvGraphicFramePr>
        <p:xfrm>
          <a:off x="6435251" y="5021525"/>
          <a:ext cx="2362200" cy="1265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4" name="Equation" r:id="rId4" imgW="1066800" imgH="571500" progId="Equation.3">
                  <p:embed/>
                </p:oleObj>
              </mc:Choice>
              <mc:Fallback>
                <p:oleObj name="Equation" r:id="rId4" imgW="1066800" imgH="571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5251" y="5021525"/>
                        <a:ext cx="2362200" cy="1265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284420" y="4732737"/>
            <a:ext cx="592554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dirty="0">
                <a:solidFill>
                  <a:schemeClr val="tx2"/>
                </a:solidFill>
                <a:latin typeface="+mn-lt"/>
              </a:rPr>
              <a:t>The residual pattern has been removed, but we have no overall mean and no way to comment on between-stream </a:t>
            </a:r>
            <a:r>
              <a:rPr lang="en-US" altLang="en-US" dirty="0" smtClean="0">
                <a:solidFill>
                  <a:schemeClr val="tx2"/>
                </a:solidFill>
                <a:latin typeface="+mn-lt"/>
              </a:rPr>
              <a:t>variance.</a:t>
            </a:r>
            <a:br>
              <a:rPr lang="en-US" altLang="en-US" dirty="0" smtClean="0">
                <a:solidFill>
                  <a:schemeClr val="tx2"/>
                </a:solidFill>
                <a:latin typeface="+mn-lt"/>
              </a:rPr>
            </a:br>
            <a:r>
              <a:rPr lang="en-US" altLang="en-US" dirty="0" smtClean="0">
                <a:solidFill>
                  <a:schemeClr val="tx2"/>
                </a:solidFill>
                <a:latin typeface="+mn-lt"/>
              </a:rPr>
              <a:t>We </a:t>
            </a:r>
            <a:r>
              <a:rPr lang="en-US" altLang="en-US" dirty="0">
                <a:solidFill>
                  <a:schemeClr val="tx2"/>
                </a:solidFill>
                <a:latin typeface="+mn-lt"/>
              </a:rPr>
              <a:t>cannot say anything about </a:t>
            </a:r>
            <a:r>
              <a:rPr lang="en-US" altLang="en-US" b="1" i="1" dirty="0">
                <a:solidFill>
                  <a:schemeClr val="tx2"/>
                </a:solidFill>
                <a:latin typeface="+mn-lt"/>
              </a:rPr>
              <a:t>the population</a:t>
            </a:r>
            <a:r>
              <a:rPr lang="en-US" altLang="en-US" dirty="0">
                <a:solidFill>
                  <a:schemeClr val="tx2"/>
                </a:solidFill>
                <a:latin typeface="+mn-lt"/>
              </a:rPr>
              <a:t> of streams.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09966" y="872282"/>
            <a:ext cx="2807034" cy="38311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1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Streams mixed effects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We construct a </a:t>
            </a:r>
            <a:r>
              <a:rPr lang="en-US" sz="2800" dirty="0" smtClean="0"/>
              <a:t>mixed effects </a:t>
            </a:r>
            <a:r>
              <a:rPr lang="en-US" sz="2800" dirty="0"/>
              <a:t>model as follows</a:t>
            </a:r>
            <a:r>
              <a:rPr lang="en-US" sz="2800" dirty="0" smtClean="0"/>
              <a:t>: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β is </a:t>
            </a:r>
            <a:r>
              <a:rPr lang="en-US" sz="2800" dirty="0"/>
              <a:t>the mean density across the population,</a:t>
            </a:r>
          </a:p>
          <a:p>
            <a:r>
              <a:rPr lang="en-US" sz="2800" i="1" dirty="0"/>
              <a:t>b</a:t>
            </a:r>
            <a:r>
              <a:rPr lang="en-US" sz="2800" i="1" baseline="-25000" dirty="0"/>
              <a:t>i</a:t>
            </a:r>
            <a:r>
              <a:rPr lang="en-US" sz="2800" dirty="0"/>
              <a:t> is a random variable representing the deviation from the population </a:t>
            </a:r>
            <a:r>
              <a:rPr lang="en-US" sz="2800" dirty="0" smtClean="0"/>
              <a:t>mean for stream </a:t>
            </a:r>
            <a:r>
              <a:rPr lang="en-US" sz="2800" i="1" dirty="0" err="1" smtClean="0"/>
              <a:t>i</a:t>
            </a:r>
            <a:endParaRPr lang="en-US" sz="2800" dirty="0"/>
          </a:p>
          <a:p>
            <a:endParaRPr lang="en-US" sz="2800" dirty="0"/>
          </a:p>
          <a:p>
            <a:endParaRPr lang="en-US" sz="2800" i="1" dirty="0" smtClean="0"/>
          </a:p>
          <a:p>
            <a:r>
              <a:rPr lang="el-GR" sz="2800" i="1" dirty="0" smtClean="0"/>
              <a:t>ε</a:t>
            </a:r>
            <a:r>
              <a:rPr lang="en-US" sz="2800" i="1" baseline="-25000" dirty="0" err="1" smtClean="0"/>
              <a:t>i,j</a:t>
            </a:r>
            <a:r>
              <a:rPr lang="en-US" sz="2800" dirty="0" smtClean="0"/>
              <a:t> </a:t>
            </a:r>
            <a:r>
              <a:rPr lang="en-US" sz="2800" dirty="0"/>
              <a:t>is a random variable representing the deviation  for observation </a:t>
            </a:r>
            <a:r>
              <a:rPr lang="en-US" sz="2800" i="1" dirty="0"/>
              <a:t>j</a:t>
            </a:r>
            <a:r>
              <a:rPr lang="en-US" sz="2800" dirty="0"/>
              <a:t> from mean density for stream </a:t>
            </a:r>
            <a:r>
              <a:rPr lang="en-US" sz="2800" i="1" dirty="0" err="1"/>
              <a:t>i</a:t>
            </a:r>
            <a:r>
              <a:rPr lang="en-US" sz="2800" dirty="0"/>
              <a:t>, i.e.</a:t>
            </a:r>
          </a:p>
          <a:p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634562"/>
              </p:ext>
            </p:extLst>
          </p:nvPr>
        </p:nvGraphicFramePr>
        <p:xfrm>
          <a:off x="2667000" y="1734874"/>
          <a:ext cx="3352800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7" name="Equation" r:id="rId3" imgW="939600" imgH="215640" progId="Equation.3">
                  <p:embed/>
                </p:oleObj>
              </mc:Choice>
              <mc:Fallback>
                <p:oleObj name="Equation" r:id="rId3" imgW="939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734874"/>
                        <a:ext cx="3352800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9964773"/>
              </p:ext>
            </p:extLst>
          </p:nvPr>
        </p:nvGraphicFramePr>
        <p:xfrm>
          <a:off x="3087657" y="4265492"/>
          <a:ext cx="2452472" cy="73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8" name="Equation" r:id="rId5" imgW="723600" imgH="215640" progId="Equation.3">
                  <p:embed/>
                </p:oleObj>
              </mc:Choice>
              <mc:Fallback>
                <p:oleObj name="Equation" r:id="rId5" imgW="7236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57" y="4265492"/>
                        <a:ext cx="2452472" cy="731025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89145"/>
              </p:ext>
            </p:extLst>
          </p:nvPr>
        </p:nvGraphicFramePr>
        <p:xfrm>
          <a:off x="2995176" y="6079550"/>
          <a:ext cx="2798348" cy="834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69" name="Equation" r:id="rId7" imgW="812520" imgH="241200" progId="Equation.3">
                  <p:embed/>
                </p:oleObj>
              </mc:Choice>
              <mc:Fallback>
                <p:oleObj name="Equation" r:id="rId7" imgW="81252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5176" y="6079550"/>
                        <a:ext cx="2798348" cy="834277"/>
                      </a:xfrm>
                      <a:prstGeom prst="rect">
                        <a:avLst/>
                      </a:prstGeom>
                      <a:noFill/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54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4020</TotalTime>
  <Words>1363</Words>
  <Application>Microsoft Office PowerPoint</Application>
  <PresentationFormat>On-screen Show (4:3)</PresentationFormat>
  <Paragraphs>220</Paragraphs>
  <Slides>30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MS Mincho</vt:lpstr>
      <vt:lpstr>Arial</vt:lpstr>
      <vt:lpstr>Arial Narrow</vt:lpstr>
      <vt:lpstr>Arial Narrow Bold</vt:lpstr>
      <vt:lpstr>Calibri</vt:lpstr>
      <vt:lpstr>Cambria Math</vt:lpstr>
      <vt:lpstr>Courier</vt:lpstr>
      <vt:lpstr>Courier New</vt:lpstr>
      <vt:lpstr>Symbol</vt:lpstr>
      <vt:lpstr>Times New Roman</vt:lpstr>
      <vt:lpstr>Wingdings</vt:lpstr>
      <vt:lpstr>NOAA Divider Slides</vt:lpstr>
      <vt:lpstr>NOAA Title Options</vt:lpstr>
      <vt:lpstr>GFAY_Custom</vt:lpstr>
      <vt:lpstr>Equation</vt:lpstr>
      <vt:lpstr>Equation.DSMT4</vt:lpstr>
      <vt:lpstr>MAR 580: Advanced Population Modeling for Management of Living Marine Resources</vt:lpstr>
      <vt:lpstr>Today’s Outline</vt:lpstr>
      <vt:lpstr>Linear modeling review  LMs, GLMs, NLMs</vt:lpstr>
      <vt:lpstr>What are Fixed and Random Effects?</vt:lpstr>
      <vt:lpstr>Linear Mixed Effects Models</vt:lpstr>
      <vt:lpstr>Example 1: Streams   [Lecture_03.r] (sensu Pinherio and Bates, Chapter 1)</vt:lpstr>
      <vt:lpstr>Fitting linear models</vt:lpstr>
      <vt:lpstr>Fitting linear models</vt:lpstr>
      <vt:lpstr>Example 1: Streams mixed effects model</vt:lpstr>
      <vt:lpstr>Fitting linear mixed effects models</vt:lpstr>
      <vt:lpstr>Mixed Effects Model (Some notes)</vt:lpstr>
      <vt:lpstr>Estimation of mixed effects models </vt:lpstr>
      <vt:lpstr>Estimating using R</vt:lpstr>
      <vt:lpstr>?lme</vt:lpstr>
      <vt:lpstr>lme() output</vt:lpstr>
      <vt:lpstr>Fit of the model</vt:lpstr>
      <vt:lpstr>Inspecting residuals, etc.</vt:lpstr>
      <vt:lpstr>Model selection with both fixed and random effects (Zuur et al. 2009)</vt:lpstr>
      <vt:lpstr>Example 2: Weight-length relationships</vt:lpstr>
      <vt:lpstr>Tricks and Traps</vt:lpstr>
      <vt:lpstr>Random effects in ADMB</vt:lpstr>
      <vt:lpstr>Extending the linear mixed model</vt:lpstr>
      <vt:lpstr>Non-linear Mixed Effects Models</vt:lpstr>
      <vt:lpstr>Fitting non-linear mixed effects models</vt:lpstr>
      <vt:lpstr>Example: Meta-analysis for the parameters of the stock-recruitment relationship</vt:lpstr>
      <vt:lpstr>Methods</vt:lpstr>
      <vt:lpstr>Methods</vt:lpstr>
      <vt:lpstr>Results</vt:lpstr>
      <vt:lpstr>Recommended Reading</vt:lpstr>
      <vt:lpstr>What’s Next?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358</cp:revision>
  <dcterms:created xsi:type="dcterms:W3CDTF">2014-06-04T00:44:42Z</dcterms:created>
  <dcterms:modified xsi:type="dcterms:W3CDTF">2015-09-14T15:02:15Z</dcterms:modified>
  <cp:category/>
</cp:coreProperties>
</file>